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6" r:id="rId2"/>
    <p:sldId id="268" r:id="rId3"/>
    <p:sldId id="257" r:id="rId4"/>
    <p:sldId id="261" r:id="rId5"/>
    <p:sldId id="263" r:id="rId6"/>
    <p:sldId id="278" r:id="rId7"/>
    <p:sldId id="279" r:id="rId8"/>
    <p:sldId id="280" r:id="rId9"/>
    <p:sldId id="259" r:id="rId10"/>
    <p:sldId id="267" r:id="rId11"/>
    <p:sldId id="258" r:id="rId12"/>
    <p:sldId id="271" r:id="rId13"/>
    <p:sldId id="272" r:id="rId14"/>
    <p:sldId id="273" r:id="rId15"/>
    <p:sldId id="275" r:id="rId16"/>
    <p:sldId id="276" r:id="rId17"/>
    <p:sldId id="277" r:id="rId18"/>
    <p:sldId id="260" r:id="rId19"/>
    <p:sldId id="270" r:id="rId20"/>
    <p:sldId id="28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815" autoAdjust="0"/>
  </p:normalViewPr>
  <p:slideViewPr>
    <p:cSldViewPr snapToGrid="0">
      <p:cViewPr varScale="1">
        <p:scale>
          <a:sx n="78" d="100"/>
          <a:sy n="78" d="100"/>
        </p:scale>
        <p:origin x="12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2B33C-3DFA-4C2F-BD92-D37895759FA8}" type="datetimeFigureOut">
              <a:rPr lang="en-GB" smtClean="0"/>
              <a:t>07/06/2016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25372-0542-480F-B0CF-44A11105944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01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Easy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Replace</a:t>
            </a:r>
            <a:r>
              <a:rPr lang="de-DE" baseline="0" dirty="0"/>
              <a:t> Communication Typ!</a:t>
            </a:r>
          </a:p>
          <a:p>
            <a:endParaRPr lang="de-DE" baseline="0" dirty="0"/>
          </a:p>
          <a:p>
            <a:r>
              <a:rPr lang="en-GB" dirty="0"/>
              <a:t>Frameworks?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Badges</a:t>
            </a:r>
            <a:r>
              <a:rPr lang="de-DE" dirty="0"/>
              <a:t> on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actual</a:t>
            </a:r>
            <a:r>
              <a:rPr lang="de-DE" baseline="0" dirty="0"/>
              <a:t> </a:t>
            </a:r>
            <a:r>
              <a:rPr lang="de-DE" baseline="0" dirty="0" err="1"/>
              <a:t>status</a:t>
            </a:r>
            <a:r>
              <a:rPr lang="de-DE" baseline="0" dirty="0"/>
              <a:t>,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embedded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other</a:t>
            </a:r>
            <a:r>
              <a:rPr lang="de-DE" baseline="0" dirty="0"/>
              <a:t> </a:t>
            </a:r>
            <a:r>
              <a:rPr lang="de-DE" baseline="0" dirty="0" err="1"/>
              <a:t>platforms</a:t>
            </a:r>
            <a:r>
              <a:rPr lang="de-DE" baseline="0" dirty="0"/>
              <a:t> </a:t>
            </a:r>
            <a:r>
              <a:rPr lang="de-DE" baseline="0" dirty="0" err="1"/>
              <a:t>aswell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1490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assure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behavior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product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exected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wanted</a:t>
            </a:r>
            <a:endParaRPr lang="de-DE" baseline="0" dirty="0" smtClean="0"/>
          </a:p>
          <a:p>
            <a:r>
              <a:rPr lang="de-DE" dirty="0" smtClean="0"/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 err="1" smtClean="0">
                <a:sym typeface="Wingdings" panose="05000000000000000000" pitchFamily="2" charset="2"/>
              </a:rPr>
              <a:t>Use</a:t>
            </a:r>
            <a:r>
              <a:rPr lang="de-DE" dirty="0" smtClean="0">
                <a:sym typeface="Wingdings" panose="05000000000000000000" pitchFamily="2" charset="2"/>
              </a:rPr>
              <a:t> BDD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 err="1" smtClean="0">
                <a:sym typeface="Wingdings" panose="05000000000000000000" pitchFamily="2" charset="2"/>
              </a:rPr>
              <a:t>Written</a:t>
            </a:r>
            <a:r>
              <a:rPr lang="de-DE" baseline="0" dirty="0" smtClean="0">
                <a:sym typeface="Wingdings" panose="05000000000000000000" pitchFamily="2" charset="2"/>
              </a:rPr>
              <a:t> in GHERKIN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baseline="0" dirty="0" smtClean="0">
                <a:sym typeface="Wingdings" panose="05000000000000000000" pitchFamily="2" charset="2"/>
              </a:rPr>
              <a:t>Can </a:t>
            </a:r>
            <a:r>
              <a:rPr lang="de-DE" baseline="0" dirty="0" err="1" smtClean="0">
                <a:sym typeface="Wingdings" panose="05000000000000000000" pitchFamily="2" charset="2"/>
              </a:rPr>
              <a:t>add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  <a:r>
              <a:rPr lang="de-DE" baseline="0" dirty="0" err="1" smtClean="0">
                <a:sym typeface="Wingdings" panose="05000000000000000000" pitchFamily="2" charset="2"/>
              </a:rPr>
              <a:t>more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  <a:r>
              <a:rPr lang="de-DE" baseline="0" dirty="0" err="1" smtClean="0">
                <a:sym typeface="Wingdings" panose="05000000000000000000" pitchFamily="2" charset="2"/>
              </a:rPr>
              <a:t>steps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  <a:r>
              <a:rPr lang="de-DE" baseline="0" dirty="0" err="1" smtClean="0">
                <a:sym typeface="Wingdings" panose="05000000000000000000" pitchFamily="2" charset="2"/>
              </a:rPr>
              <a:t>if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  <a:r>
              <a:rPr lang="de-DE" baseline="0" dirty="0" err="1" smtClean="0">
                <a:sym typeface="Wingdings" panose="05000000000000000000" pitchFamily="2" charset="2"/>
              </a:rPr>
              <a:t>needed</a:t>
            </a:r>
            <a:endParaRPr lang="de-DE" baseline="0" dirty="0" smtClean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baseline="0" dirty="0" err="1" smtClean="0">
                <a:sym typeface="Wingdings" panose="05000000000000000000" pitchFamily="2" charset="2"/>
              </a:rPr>
              <a:t>Beatiful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  <a:r>
              <a:rPr lang="de-DE" baseline="0" dirty="0" err="1" smtClean="0">
                <a:sym typeface="Wingdings" panose="05000000000000000000" pitchFamily="2" charset="2"/>
              </a:rPr>
              <a:t>html.report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5080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lets you express the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behavior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your app using natural language that can be understood by business experts and non-technical QA staff.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57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686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Link </a:t>
            </a:r>
            <a:r>
              <a:rPr lang="de-DE" dirty="0" err="1"/>
              <a:t>updated</a:t>
            </a:r>
            <a:r>
              <a:rPr lang="de-DE" dirty="0"/>
              <a:t>?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748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Lost Niclas Petersohn last</a:t>
            </a:r>
            <a:r>
              <a:rPr lang="de-DE" baseline="0" dirty="0" smtClean="0"/>
              <a:t> Semester</a:t>
            </a:r>
          </a:p>
          <a:p>
            <a:r>
              <a:rPr lang="de-DE" baseline="0" dirty="0" smtClean="0"/>
              <a:t>Just </a:t>
            </a:r>
            <a:r>
              <a:rPr lang="de-DE" baseline="0" dirty="0" err="1" smtClean="0"/>
              <a:t>two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57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</a:t>
            </a:r>
            <a:r>
              <a:rPr lang="de-DE" dirty="0"/>
              <a:t> </a:t>
            </a:r>
            <a:r>
              <a:rPr lang="de-DE" dirty="0" err="1" smtClean="0"/>
              <a:t>Planning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Integrated </a:t>
            </a:r>
            <a:r>
              <a:rPr lang="de-DE" dirty="0" err="1" smtClean="0"/>
              <a:t>jira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baseline="0" dirty="0" smtClean="0"/>
              <a:t> IDE (at least at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point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past</a:t>
            </a:r>
            <a:r>
              <a:rPr lang="de-DE" baseline="0" dirty="0" smtClean="0"/>
              <a:t>)</a:t>
            </a:r>
          </a:p>
          <a:p>
            <a:r>
              <a:rPr lang="de-DE" baseline="0" dirty="0" err="1" smtClean="0"/>
              <a:t>Automatically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loging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worktime</a:t>
            </a:r>
            <a:endParaRPr lang="de-DE" baseline="0" dirty="0" smtClean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 smtClean="0"/>
              <a:t>Meetings</a:t>
            </a:r>
            <a:r>
              <a:rPr lang="de-DE" baseline="0" dirty="0" smtClean="0"/>
              <a:t> on a </a:t>
            </a:r>
            <a:r>
              <a:rPr lang="de-DE" baseline="0" dirty="0" err="1" smtClean="0"/>
              <a:t>regular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basis</a:t>
            </a:r>
            <a:r>
              <a:rPr lang="de-DE" baseline="0" dirty="0" smtClean="0"/>
              <a:t>, </a:t>
            </a:r>
          </a:p>
          <a:p>
            <a:pPr marL="171450" indent="-171450">
              <a:buFontTx/>
              <a:buChar char="-"/>
            </a:pPr>
            <a:r>
              <a:rPr lang="de-DE" baseline="0" dirty="0" smtClean="0"/>
              <a:t>Regular  </a:t>
            </a:r>
            <a:r>
              <a:rPr lang="de-DE" baseline="0" dirty="0" err="1" smtClean="0"/>
              <a:t>scrum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meeting</a:t>
            </a:r>
            <a:r>
              <a:rPr lang="de-DE" baseline="0" dirty="0" smtClean="0"/>
              <a:t>, </a:t>
            </a:r>
          </a:p>
          <a:p>
            <a:pPr marL="171450" indent="-171450">
              <a:buFontTx/>
              <a:buChar char="-"/>
            </a:pPr>
            <a:r>
              <a:rPr lang="de-DE" baseline="0" dirty="0" smtClean="0"/>
              <a:t>Every </a:t>
            </a:r>
            <a:r>
              <a:rPr lang="de-DE" baseline="0" dirty="0" err="1" smtClean="0"/>
              <a:t>two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weeks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sprint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planning</a:t>
            </a:r>
            <a:endParaRPr lang="de-DE" dirty="0" smtClean="0"/>
          </a:p>
          <a:p>
            <a:endParaRPr lang="de-DE" dirty="0"/>
          </a:p>
          <a:p>
            <a:endParaRPr lang="de-DE" baseline="0" dirty="0"/>
          </a:p>
          <a:p>
            <a:endParaRPr lang="de-DE" baseline="0" dirty="0"/>
          </a:p>
          <a:p>
            <a:r>
              <a:rPr lang="de-DE" baseline="0" dirty="0" smtClean="0"/>
              <a:t>WHY </a:t>
            </a:r>
            <a:r>
              <a:rPr lang="de-DE" baseline="0" dirty="0"/>
              <a:t>SCRUM?</a:t>
            </a:r>
          </a:p>
          <a:p>
            <a:pPr marL="171450" indent="-171450">
              <a:buFontTx/>
              <a:buChar char="-"/>
            </a:pPr>
            <a:r>
              <a:rPr lang="de-DE" baseline="0" dirty="0" err="1"/>
              <a:t>Integrate</a:t>
            </a:r>
            <a:r>
              <a:rPr lang="de-DE" baseline="0" dirty="0"/>
              <a:t> Change </a:t>
            </a:r>
            <a:r>
              <a:rPr lang="de-DE" baseline="0" dirty="0" err="1"/>
              <a:t>requests</a:t>
            </a:r>
            <a:r>
              <a:rPr lang="de-DE" baseline="0" dirty="0"/>
              <a:t> in </a:t>
            </a:r>
            <a:r>
              <a:rPr lang="de-DE" baseline="0" dirty="0" err="1"/>
              <a:t>workflow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Client </a:t>
            </a:r>
            <a:r>
              <a:rPr lang="de-DE" baseline="0" dirty="0" err="1"/>
              <a:t>sees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product</a:t>
            </a:r>
            <a:r>
              <a:rPr lang="de-DE" baseline="0" dirty="0"/>
              <a:t> on a </a:t>
            </a:r>
            <a:r>
              <a:rPr lang="de-DE" baseline="0" dirty="0" err="1"/>
              <a:t>regular</a:t>
            </a:r>
            <a:r>
              <a:rPr lang="de-DE" baseline="0" dirty="0"/>
              <a:t> </a:t>
            </a:r>
            <a:r>
              <a:rPr lang="de-DE" baseline="0" dirty="0" err="1"/>
              <a:t>basis</a:t>
            </a:r>
            <a:r>
              <a:rPr lang="de-DE" baseline="0" dirty="0"/>
              <a:t>, not just 2 </a:t>
            </a:r>
            <a:r>
              <a:rPr lang="de-DE" baseline="0" dirty="0" err="1"/>
              <a:t>weeks</a:t>
            </a:r>
            <a:r>
              <a:rPr lang="de-DE" baseline="0" dirty="0"/>
              <a:t> </a:t>
            </a:r>
            <a:r>
              <a:rPr lang="de-DE" baseline="0" dirty="0" err="1"/>
              <a:t>before</a:t>
            </a:r>
            <a:r>
              <a:rPr lang="de-DE" baseline="0" dirty="0"/>
              <a:t> </a:t>
            </a:r>
            <a:r>
              <a:rPr lang="de-DE" baseline="0" dirty="0" err="1"/>
              <a:t>release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961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Burndown</a:t>
            </a:r>
            <a:r>
              <a:rPr lang="de-DE" dirty="0" smtClean="0"/>
              <a:t> Charts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9917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Microsoft</a:t>
            </a:r>
            <a:r>
              <a:rPr lang="de-DE" baseline="0" dirty="0" smtClean="0"/>
              <a:t> Project </a:t>
            </a:r>
            <a:r>
              <a:rPr lang="de-DE" baseline="0" dirty="0" smtClean="0">
                <a:sym typeface="Wingdings" panose="05000000000000000000" pitchFamily="2" charset="2"/>
              </a:rPr>
              <a:t> </a:t>
            </a:r>
            <a:r>
              <a:rPr lang="de-DE" baseline="0" dirty="0" err="1" smtClean="0">
                <a:sym typeface="Wingdings" panose="05000000000000000000" pitchFamily="2" charset="2"/>
              </a:rPr>
              <a:t>generates</a:t>
            </a:r>
            <a:r>
              <a:rPr lang="de-DE" baseline="0" dirty="0" smtClean="0">
                <a:sym typeface="Wingdings" panose="05000000000000000000" pitchFamily="2" charset="2"/>
              </a:rPr>
              <a:t> Gantt </a:t>
            </a:r>
            <a:r>
              <a:rPr lang="de-DE" baseline="0" dirty="0" err="1" smtClean="0">
                <a:sym typeface="Wingdings" panose="05000000000000000000" pitchFamily="2" charset="2"/>
              </a:rPr>
              <a:t>chart</a:t>
            </a:r>
            <a:endParaRPr lang="de-DE" baseline="0" dirty="0" smtClean="0">
              <a:sym typeface="Wingdings" panose="05000000000000000000" pitchFamily="2" charset="2"/>
            </a:endParaRPr>
          </a:p>
          <a:p>
            <a:r>
              <a:rPr lang="de-DE" baseline="0" dirty="0" smtClean="0">
                <a:sym typeface="Wingdings" panose="05000000000000000000" pitchFamily="2" charset="2"/>
              </a:rPr>
              <a:t>Keep a </a:t>
            </a:r>
            <a:r>
              <a:rPr lang="de-DE" baseline="0" dirty="0" err="1" smtClean="0">
                <a:sym typeface="Wingdings" panose="05000000000000000000" pitchFamily="2" charset="2"/>
              </a:rPr>
              <a:t>long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  <a:r>
              <a:rPr lang="de-DE" baseline="0" dirty="0" err="1" smtClean="0">
                <a:sym typeface="Wingdings" panose="05000000000000000000" pitchFamily="2" charset="2"/>
              </a:rPr>
              <a:t>term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  <a:r>
              <a:rPr lang="de-DE" baseline="0" dirty="0" err="1" smtClean="0">
                <a:sym typeface="Wingdings" panose="05000000000000000000" pitchFamily="2" charset="2"/>
              </a:rPr>
              <a:t>overview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</a:p>
          <a:p>
            <a:endParaRPr lang="de-DE" dirty="0" smtClean="0"/>
          </a:p>
          <a:p>
            <a:r>
              <a:rPr lang="de-DE" dirty="0" err="1" smtClean="0"/>
              <a:t>Inspect</a:t>
            </a:r>
            <a:r>
              <a:rPr lang="de-DE" dirty="0" smtClean="0"/>
              <a:t> Critical </a:t>
            </a:r>
            <a:r>
              <a:rPr lang="de-DE" dirty="0" err="1" smtClean="0"/>
              <a:t>path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Results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estimate</a:t>
            </a:r>
            <a:r>
              <a:rPr lang="de-DE" dirty="0" smtClean="0"/>
              <a:t> </a:t>
            </a:r>
            <a:r>
              <a:rPr lang="de-DE" dirty="0" err="1" smtClean="0"/>
              <a:t>workload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future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909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according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spent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smtClean="0"/>
              <a:t>Blue </a:t>
            </a:r>
            <a:r>
              <a:rPr lang="de-DE" baseline="0" dirty="0" err="1" smtClean="0"/>
              <a:t>dots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finished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last </a:t>
            </a:r>
            <a:r>
              <a:rPr lang="de-DE" baseline="0" dirty="0" err="1" smtClean="0"/>
              <a:t>semester</a:t>
            </a:r>
            <a:endParaRPr lang="de-DE" baseline="0" dirty="0" smtClean="0"/>
          </a:p>
          <a:p>
            <a:r>
              <a:rPr lang="de-DE" baseline="0" dirty="0" smtClean="0"/>
              <a:t>The Line </a:t>
            </a:r>
            <a:r>
              <a:rPr lang="de-DE" baseline="0" dirty="0" err="1" smtClean="0"/>
              <a:t>approximates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smtClean="0"/>
              <a:t>-&gt; </a:t>
            </a:r>
            <a:r>
              <a:rPr lang="de-DE" baseline="0" dirty="0" err="1" smtClean="0"/>
              <a:t>based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</a:t>
            </a:r>
            <a:endParaRPr lang="de-DE" baseline="0" dirty="0" smtClean="0"/>
          </a:p>
          <a:p>
            <a:r>
              <a:rPr lang="de-DE" baseline="0" dirty="0" smtClean="0"/>
              <a:t>-&gt; </a:t>
            </a:r>
            <a:r>
              <a:rPr lang="de-DE" baseline="0" dirty="0" err="1" smtClean="0"/>
              <a:t>approximate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costs</a:t>
            </a:r>
            <a:r>
              <a:rPr lang="de-DE" baseline="0" dirty="0" smtClean="0"/>
              <a:t>/time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future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task</a:t>
            </a:r>
            <a:r>
              <a:rPr lang="de-DE" baseline="0" dirty="0" smtClean="0"/>
              <a:t> </a:t>
            </a:r>
          </a:p>
          <a:p>
            <a:r>
              <a:rPr lang="de-DE" baseline="0" dirty="0" smtClean="0"/>
              <a:t>-&gt; </a:t>
            </a:r>
            <a:r>
              <a:rPr lang="de-DE" baseline="0" dirty="0" err="1" smtClean="0"/>
              <a:t>based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FP</a:t>
            </a:r>
          </a:p>
          <a:p>
            <a:endParaRPr lang="de-DE" baseline="0" dirty="0" smtClean="0"/>
          </a:p>
          <a:p>
            <a:r>
              <a:rPr lang="de-DE" baseline="0" dirty="0" smtClean="0"/>
              <a:t>Click</a:t>
            </a:r>
          </a:p>
          <a:p>
            <a:endParaRPr lang="de-DE" baseline="0" dirty="0" smtClean="0"/>
          </a:p>
          <a:p>
            <a:r>
              <a:rPr lang="de-DE" baseline="0" dirty="0" smtClean="0"/>
              <a:t>UC </a:t>
            </a:r>
            <a:r>
              <a:rPr lang="de-DE" baseline="0" dirty="0" err="1" smtClean="0"/>
              <a:t>describe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smtClean="0"/>
              <a:t>Click</a:t>
            </a:r>
          </a:p>
          <a:p>
            <a:endParaRPr lang="de-DE" baseline="0" dirty="0" smtClean="0"/>
          </a:p>
          <a:p>
            <a:r>
              <a:rPr lang="de-DE" baseline="0" dirty="0" smtClean="0"/>
              <a:t>Orange </a:t>
            </a:r>
            <a:r>
              <a:rPr lang="de-DE" baseline="0" dirty="0" err="1" smtClean="0"/>
              <a:t>dot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actual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logged</a:t>
            </a:r>
            <a:r>
              <a:rPr lang="de-DE" baseline="0" dirty="0" smtClean="0"/>
              <a:t> time</a:t>
            </a:r>
          </a:p>
          <a:p>
            <a:endParaRPr lang="de-DE" baseline="0" dirty="0" smtClean="0"/>
          </a:p>
          <a:p>
            <a:r>
              <a:rPr lang="de-DE" baseline="0" dirty="0" err="1" smtClean="0"/>
              <a:t>Suprisingly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estimation</a:t>
            </a:r>
            <a:endParaRPr lang="de-DE" baseline="0" dirty="0" smtClean="0"/>
          </a:p>
          <a:p>
            <a:endParaRPr lang="de-DE" dirty="0" smtClean="0"/>
          </a:p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/>
              <a:t>/ </a:t>
            </a:r>
            <a:r>
              <a:rPr lang="de-DE" dirty="0" err="1"/>
              <a:t>spike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reusage</a:t>
            </a:r>
            <a:r>
              <a:rPr lang="de-DE" baseline="0" dirty="0"/>
              <a:t> </a:t>
            </a:r>
          </a:p>
          <a:p>
            <a:endParaRPr lang="de-DE" baseline="0" dirty="0"/>
          </a:p>
          <a:p>
            <a:r>
              <a:rPr lang="de-DE" baseline="0" dirty="0"/>
              <a:t>At </a:t>
            </a:r>
            <a:r>
              <a:rPr lang="de-DE" baseline="0" dirty="0" err="1"/>
              <a:t>lot</a:t>
            </a:r>
            <a:r>
              <a:rPr lang="de-DE" baseline="0" dirty="0"/>
              <a:t>/Most </a:t>
            </a:r>
            <a:r>
              <a:rPr lang="de-DE" baseline="0" dirty="0" err="1"/>
              <a:t>work</a:t>
            </a:r>
            <a:r>
              <a:rPr lang="de-DE" baseline="0" dirty="0"/>
              <a:t> </a:t>
            </a:r>
            <a:r>
              <a:rPr lang="de-DE" baseline="0" dirty="0" err="1"/>
              <a:t>went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server</a:t>
            </a:r>
            <a:r>
              <a:rPr lang="de-DE" baseline="0" dirty="0"/>
              <a:t> </a:t>
            </a:r>
            <a:r>
              <a:rPr lang="de-DE" baseline="0" dirty="0" err="1"/>
              <a:t>sided</a:t>
            </a:r>
            <a:r>
              <a:rPr lang="de-DE" baseline="0" dirty="0"/>
              <a:t> </a:t>
            </a:r>
            <a:r>
              <a:rPr lang="de-DE" baseline="0" dirty="0" err="1"/>
              <a:t>logic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configuration</a:t>
            </a:r>
            <a:r>
              <a:rPr lang="de-DE" baseline="0" dirty="0"/>
              <a:t>, </a:t>
            </a:r>
            <a:r>
              <a:rPr lang="de-DE" baseline="0" dirty="0" err="1"/>
              <a:t>aswell</a:t>
            </a:r>
            <a:r>
              <a:rPr lang="de-DE" baseline="0" dirty="0"/>
              <a:t> </a:t>
            </a:r>
            <a:r>
              <a:rPr lang="de-DE" baseline="0" dirty="0" err="1"/>
              <a:t>as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r>
              <a:rPr lang="de-DE" baseline="0" dirty="0"/>
              <a:t> </a:t>
            </a:r>
            <a:r>
              <a:rPr lang="de-DE" baseline="0" dirty="0" err="1"/>
              <a:t>base</a:t>
            </a:r>
            <a:r>
              <a:rPr lang="de-DE" baseline="0" dirty="0"/>
              <a:t> </a:t>
            </a:r>
            <a:r>
              <a:rPr lang="de-DE" baseline="0" dirty="0" err="1"/>
              <a:t>modelling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0562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strive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active</a:t>
            </a:r>
            <a:r>
              <a:rPr lang="de-DE" dirty="0" smtClean="0"/>
              <a:t>….</a:t>
            </a:r>
          </a:p>
          <a:p>
            <a:endParaRPr lang="de-DE" dirty="0" smtClean="0"/>
          </a:p>
          <a:p>
            <a:r>
              <a:rPr lang="de-DE" dirty="0" smtClean="0"/>
              <a:t>Regular</a:t>
            </a:r>
            <a:r>
              <a:rPr lang="de-DE" baseline="0" dirty="0" smtClean="0"/>
              <a:t> update so </a:t>
            </a:r>
            <a:r>
              <a:rPr lang="de-DE" baseline="0" dirty="0" err="1" smtClean="0"/>
              <a:t>its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living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document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413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etize.io/app/ggg5h9jmmjy2873wbp1rzpve7g?device=nexus5&amp;scale=75&amp;orientation=portrait&amp;osVersion=5.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Gaming-Bets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15377" y="3996266"/>
            <a:ext cx="6987645" cy="2280965"/>
          </a:xfrm>
        </p:spPr>
        <p:txBody>
          <a:bodyPr>
            <a:normAutofit/>
          </a:bodyPr>
          <a:lstStyle/>
          <a:p>
            <a:r>
              <a:rPr lang="de-DE" dirty="0"/>
              <a:t>An E-Sport App!</a:t>
            </a:r>
          </a:p>
          <a:p>
            <a:r>
              <a:rPr lang="de-DE" i="1" dirty="0" err="1"/>
              <a:t>By</a:t>
            </a:r>
            <a:r>
              <a:rPr lang="de-DE" i="1" dirty="0"/>
              <a:t> André Helbig, Felix Morsbach</a:t>
            </a:r>
          </a:p>
          <a:p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E-Sport was easy,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called</a:t>
            </a:r>
            <a:r>
              <a:rPr lang="de-DE" dirty="0"/>
              <a:t> Soccer!</a:t>
            </a:r>
          </a:p>
        </p:txBody>
      </p:sp>
    </p:spTree>
    <p:extLst>
      <p:ext uri="{BB962C8B-B14F-4D97-AF65-F5344CB8AC3E}">
        <p14:creationId xmlns:p14="http://schemas.microsoft.com/office/powerpoint/2010/main" val="19429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Team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de-DE" b="1" dirty="0"/>
              <a:t>Felix Morsbach: </a:t>
            </a:r>
            <a:r>
              <a:rPr lang="de-DE" i="1" dirty="0"/>
              <a:t>Project Manager, Test Manager, </a:t>
            </a:r>
            <a:r>
              <a:rPr lang="de-DE" dirty="0" err="1"/>
              <a:t>Implementer</a:t>
            </a:r>
            <a:r>
              <a:rPr lang="de-DE" dirty="0"/>
              <a:t>, </a:t>
            </a:r>
            <a:r>
              <a:rPr lang="de-DE" dirty="0" err="1"/>
              <a:t>Desinger</a:t>
            </a:r>
            <a:endParaRPr lang="de-DE" dirty="0"/>
          </a:p>
          <a:p>
            <a:endParaRPr lang="de-DE" i="1" dirty="0"/>
          </a:p>
          <a:p>
            <a:r>
              <a:rPr lang="de-DE" b="1" dirty="0"/>
              <a:t>André Helbig:</a:t>
            </a:r>
            <a:r>
              <a:rPr lang="de-DE" dirty="0"/>
              <a:t> </a:t>
            </a:r>
            <a:r>
              <a:rPr lang="de-DE" i="1" dirty="0"/>
              <a:t>Integrator</a:t>
            </a:r>
            <a:r>
              <a:rPr lang="de-DE" dirty="0"/>
              <a:t>, </a:t>
            </a:r>
            <a:r>
              <a:rPr lang="de-DE" i="1" dirty="0"/>
              <a:t>Software </a:t>
            </a:r>
            <a:r>
              <a:rPr lang="de-DE" i="1" dirty="0" err="1"/>
              <a:t>Architect</a:t>
            </a:r>
            <a:r>
              <a:rPr lang="de-DE" i="1" dirty="0"/>
              <a:t>, </a:t>
            </a:r>
            <a:r>
              <a:rPr lang="de-DE" dirty="0"/>
              <a:t>Tester, Designer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502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4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30604">
            <a:off x="435381" y="991490"/>
            <a:ext cx="9616093" cy="312241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0693">
            <a:off x="3414597" y="2513822"/>
            <a:ext cx="7796645" cy="209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4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Gantt Chart</a:t>
            </a:r>
            <a:endParaRPr lang="en-GB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62563" y="866453"/>
            <a:ext cx="6240462" cy="4744093"/>
          </a:xfrm>
          <a:prstGeom prst="rect">
            <a:avLst/>
          </a:prstGeom>
        </p:spPr>
      </p:pic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Logged</a:t>
            </a:r>
            <a:r>
              <a:rPr lang="de-DE" dirty="0"/>
              <a:t> </a:t>
            </a:r>
            <a:r>
              <a:rPr lang="de-DE" dirty="0" err="1"/>
              <a:t>worklog</a:t>
            </a:r>
            <a:r>
              <a:rPr lang="de-DE" dirty="0"/>
              <a:t>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Issue</a:t>
            </a:r>
            <a:r>
              <a:rPr lang="de-DE" dirty="0"/>
              <a:t>/</a:t>
            </a:r>
            <a:r>
              <a:rPr lang="de-DE" dirty="0" err="1"/>
              <a:t>Subject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Results</a:t>
            </a:r>
            <a:r>
              <a:rPr lang="de-DE" dirty="0"/>
              <a:t> in a Gantt Chart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activities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660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754" y="892044"/>
            <a:ext cx="9448028" cy="5280156"/>
          </a:xfrm>
        </p:spPr>
      </p:pic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>
          <a:xfrm>
            <a:off x="1484312" y="1600200"/>
            <a:ext cx="4947661" cy="4572000"/>
          </a:xfrm>
        </p:spPr>
        <p:txBody>
          <a:bodyPr anchor="t" anchorCtr="0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/>
              <a:t>Check Game </a:t>
            </a:r>
            <a:r>
              <a:rPr lang="de-DE" b="1" dirty="0" err="1"/>
              <a:t>Results</a:t>
            </a:r>
            <a:r>
              <a:rPr lang="de-DE" b="1" dirty="0"/>
              <a:t>: </a:t>
            </a:r>
            <a:r>
              <a:rPr lang="de-DE" dirty="0"/>
              <a:t>	51,92	 FP</a:t>
            </a:r>
            <a:r>
              <a:rPr lang="de-DE" dirty="0">
                <a:sym typeface="Wingdings" panose="05000000000000000000" pitchFamily="2" charset="2"/>
              </a:rPr>
              <a:t>		2,28h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 on </a:t>
            </a:r>
            <a:r>
              <a:rPr lang="de-DE" b="1" dirty="0" err="1">
                <a:sym typeface="Wingdings" panose="05000000000000000000" pitchFamily="2" charset="2"/>
              </a:rPr>
              <a:t>Win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76,5	FP		6,47h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Wager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87,1 	FP		8,39h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Buy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Reward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63,7 	FP		4,32h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6391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7037E-6 L 0.2556 0.2652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73" y="1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56 0.26527 L -1.66667E-6 -2.59259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74" y="-1282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Risk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301315"/>
          </a:xfrm>
        </p:spPr>
        <p:txBody>
          <a:bodyPr>
            <a:normAutofit fontScale="77500" lnSpcReduction="20000"/>
          </a:bodyPr>
          <a:lstStyle/>
          <a:p>
            <a:r>
              <a:rPr lang="de-DE" dirty="0" err="1"/>
              <a:t>Active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Mitigation</a:t>
            </a:r>
            <a:endParaRPr lang="de-DE" dirty="0"/>
          </a:p>
          <a:p>
            <a:r>
              <a:rPr lang="de-DE" dirty="0"/>
              <a:t>Living </a:t>
            </a:r>
            <a:r>
              <a:rPr lang="de-DE" dirty="0" err="1"/>
              <a:t>document</a:t>
            </a:r>
            <a:r>
              <a:rPr lang="de-DE" dirty="0"/>
              <a:t> </a:t>
            </a:r>
          </a:p>
          <a:p>
            <a:r>
              <a:rPr lang="de-DE" dirty="0"/>
              <a:t>Outline a Person in Charge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Risk</a:t>
            </a:r>
            <a:endParaRPr lang="de-DE" dirty="0"/>
          </a:p>
          <a:p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Factors</a:t>
            </a:r>
            <a:endParaRPr lang="de-DE" dirty="0"/>
          </a:p>
          <a:p>
            <a:pPr lvl="1"/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 smtClean="0"/>
              <a:t>probability</a:t>
            </a:r>
            <a:r>
              <a:rPr lang="de-DE" dirty="0" smtClean="0"/>
              <a:t> </a:t>
            </a:r>
            <a:r>
              <a:rPr lang="de-DE" dirty="0"/>
              <a:t>* </a:t>
            </a:r>
            <a:r>
              <a:rPr lang="de-DE" dirty="0" err="1"/>
              <a:t>Risk</a:t>
            </a:r>
            <a:r>
              <a:rPr lang="de-DE" dirty="0"/>
              <a:t> Impact</a:t>
            </a:r>
          </a:p>
          <a:p>
            <a:endParaRPr lang="de-DE" dirty="0"/>
          </a:p>
          <a:p>
            <a:r>
              <a:rPr lang="de-DE" dirty="0"/>
              <a:t>Game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not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fetched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regular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(</a:t>
            </a:r>
            <a:r>
              <a:rPr lang="de-DE" dirty="0" err="1"/>
              <a:t>reported</a:t>
            </a:r>
            <a:r>
              <a:rPr lang="de-DE" dirty="0"/>
              <a:t>: 13.05)</a:t>
            </a:r>
          </a:p>
          <a:p>
            <a:pPr lvl="1"/>
            <a:r>
              <a:rPr lang="de-DE" dirty="0" err="1"/>
              <a:t>Mitigation</a:t>
            </a:r>
            <a:r>
              <a:rPr lang="de-DE" dirty="0"/>
              <a:t>: </a:t>
            </a:r>
            <a:r>
              <a:rPr lang="de-DE" dirty="0" err="1"/>
              <a:t>found</a:t>
            </a:r>
            <a:r>
              <a:rPr lang="de-DE" dirty="0"/>
              <a:t> multiple different </a:t>
            </a:r>
            <a:r>
              <a:rPr lang="de-DE" dirty="0" err="1"/>
              <a:t>API´s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deliver</a:t>
            </a:r>
            <a:r>
              <a:rPr lang="de-DE" dirty="0"/>
              <a:t> same </a:t>
            </a:r>
            <a:r>
              <a:rPr lang="de-DE" dirty="0" err="1"/>
              <a:t>content</a:t>
            </a:r>
            <a:r>
              <a:rPr lang="de-DE" dirty="0"/>
              <a:t> (</a:t>
            </a:r>
            <a:r>
              <a:rPr lang="de-DE" dirty="0" err="1"/>
              <a:t>solved</a:t>
            </a:r>
            <a:r>
              <a:rPr lang="de-DE" dirty="0"/>
              <a:t>: 22.05</a:t>
            </a:r>
            <a:r>
              <a:rPr lang="de-DE" dirty="0" smtClean="0"/>
              <a:t>)</a:t>
            </a:r>
          </a:p>
          <a:p>
            <a:pPr lvl="1"/>
            <a:r>
              <a:rPr lang="de-DE" dirty="0" err="1" smtClean="0"/>
              <a:t>Decrease</a:t>
            </a:r>
            <a:r>
              <a:rPr lang="de-DE" dirty="0" smtClean="0"/>
              <a:t> </a:t>
            </a:r>
            <a:r>
              <a:rPr lang="de-DE" dirty="0" err="1" smtClean="0"/>
              <a:t>risk</a:t>
            </a:r>
            <a:r>
              <a:rPr lang="de-DE" dirty="0" smtClean="0"/>
              <a:t> </a:t>
            </a:r>
            <a:r>
              <a:rPr lang="de-DE" dirty="0" err="1" smtClean="0"/>
              <a:t>probability</a:t>
            </a:r>
            <a:r>
              <a:rPr lang="de-DE" dirty="0" smtClean="0"/>
              <a:t>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>
                <a:sym typeface="Wingdings" panose="05000000000000000000" pitchFamily="2" charset="2"/>
              </a:rPr>
              <a:t>decrease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risk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factor</a:t>
            </a:r>
            <a:endParaRPr lang="de-DE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8634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Life </a:t>
            </a:r>
            <a:r>
              <a:rPr lang="de-DE" dirty="0" err="1"/>
              <a:t>Cylce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484311" y="2729345"/>
            <a:ext cx="10018713" cy="3124201"/>
          </a:xfrm>
        </p:spPr>
        <p:txBody>
          <a:bodyPr anchor="t" anchorCtr="0"/>
          <a:lstStyle/>
          <a:p>
            <a:pPr lvl="1"/>
            <a:r>
              <a:rPr lang="de-DE" dirty="0" err="1"/>
              <a:t>Versioncontrol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GitHub</a:t>
            </a:r>
            <a:endParaRPr lang="de-DE" dirty="0"/>
          </a:p>
          <a:p>
            <a:pPr lvl="2"/>
            <a:r>
              <a:rPr lang="de-DE" dirty="0"/>
              <a:t>IDE </a:t>
            </a:r>
            <a:r>
              <a:rPr lang="de-DE" dirty="0" err="1"/>
              <a:t>integration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GitHub</a:t>
            </a:r>
            <a:r>
              <a:rPr lang="de-DE" dirty="0"/>
              <a:t> Push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Test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Static</a:t>
            </a:r>
            <a:r>
              <a:rPr lang="de-DE" dirty="0"/>
              <a:t> Code Analysis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coverage</a:t>
            </a:r>
            <a:r>
              <a:rPr lang="de-DE" dirty="0"/>
              <a:t> </a:t>
            </a:r>
            <a:r>
              <a:rPr lang="de-DE" dirty="0" err="1"/>
              <a:t>reports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deploy</a:t>
            </a:r>
            <a:r>
              <a:rPr lang="de-DE" dirty="0"/>
              <a:t> after </a:t>
            </a:r>
            <a:r>
              <a:rPr lang="de-DE" dirty="0" err="1"/>
              <a:t>succesful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server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5292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16" y="1073726"/>
            <a:ext cx="10537816" cy="492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21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Driven</a:t>
            </a:r>
            <a:r>
              <a:rPr lang="de-DE" dirty="0"/>
              <a:t> </a:t>
            </a:r>
            <a:r>
              <a:rPr lang="de-DE" dirty="0" err="1"/>
              <a:t>Developement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Tests </a:t>
            </a:r>
            <a:r>
              <a:rPr lang="de-DE" dirty="0" err="1"/>
              <a:t>written</a:t>
            </a:r>
            <a:r>
              <a:rPr lang="de-DE" dirty="0"/>
              <a:t> in </a:t>
            </a:r>
            <a:r>
              <a:rPr lang="de-DE" dirty="0" err="1"/>
              <a:t>Gherkin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Programmers</a:t>
            </a:r>
            <a:endParaRPr lang="de-DE" dirty="0"/>
          </a:p>
          <a:p>
            <a:pPr lvl="1"/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Steps</a:t>
            </a:r>
            <a:r>
              <a:rPr lang="de-DE" dirty="0"/>
              <a:t>!</a:t>
            </a:r>
          </a:p>
          <a:p>
            <a:r>
              <a:rPr lang="de-DE" dirty="0" err="1"/>
              <a:t>Calabash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Android </a:t>
            </a:r>
            <a:r>
              <a:rPr lang="de-DE" dirty="0" err="1"/>
              <a:t>Testing</a:t>
            </a:r>
            <a:endParaRPr lang="de-DE" dirty="0"/>
          </a:p>
          <a:p>
            <a:pPr lvl="1"/>
            <a:r>
              <a:rPr lang="de-DE" dirty="0"/>
              <a:t>Reports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56747">
            <a:off x="6432348" y="3822737"/>
            <a:ext cx="4495355" cy="170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169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3087689" cy="1714500"/>
          </a:xfrm>
        </p:spPr>
        <p:txBody>
          <a:bodyPr/>
          <a:lstStyle/>
          <a:p>
            <a:r>
              <a:rPr lang="de-DE" dirty="0"/>
              <a:t>.</a:t>
            </a:r>
            <a:r>
              <a:rPr lang="de-DE" dirty="0" err="1"/>
              <a:t>feature</a:t>
            </a:r>
            <a:r>
              <a:rPr lang="de-DE" dirty="0"/>
              <a:t> File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01441" y="2988128"/>
            <a:ext cx="4313093" cy="2800123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8441871" y="1189108"/>
            <a:ext cx="28901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Report</a:t>
            </a:r>
          </a:p>
        </p:txBody>
      </p:sp>
      <p:sp>
        <p:nvSpPr>
          <p:cNvPr id="5" name="Pfeil nach rechts 4"/>
          <p:cNvSpPr/>
          <p:nvPr/>
        </p:nvSpPr>
        <p:spPr>
          <a:xfrm>
            <a:off x="4844480" y="721179"/>
            <a:ext cx="3298371" cy="18124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err="1"/>
              <a:t>Calabash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815" y="2849901"/>
            <a:ext cx="403860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84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522085" y="1936377"/>
            <a:ext cx="9943164" cy="471543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Vision &amp; Score</a:t>
            </a:r>
            <a:endParaRPr lang="en-US" dirty="0"/>
          </a:p>
          <a:p>
            <a:r>
              <a:rPr lang="en-US" dirty="0"/>
              <a:t>Use </a:t>
            </a:r>
            <a:r>
              <a:rPr lang="en-US" dirty="0" smtClean="0"/>
              <a:t>Cases</a:t>
            </a:r>
          </a:p>
          <a:p>
            <a:r>
              <a:rPr lang="en-US" dirty="0" smtClean="0"/>
              <a:t>Technical Architecture</a:t>
            </a:r>
          </a:p>
          <a:p>
            <a:pPr lvl="1"/>
            <a:r>
              <a:rPr lang="en-US" dirty="0" smtClean="0"/>
              <a:t>Class Diagrams</a:t>
            </a:r>
          </a:p>
          <a:p>
            <a:r>
              <a:rPr lang="en-US" dirty="0" smtClean="0"/>
              <a:t>Metrics</a:t>
            </a:r>
          </a:p>
          <a:p>
            <a:r>
              <a:rPr lang="en-US" dirty="0" smtClean="0"/>
              <a:t>Demo</a:t>
            </a:r>
            <a:endParaRPr lang="en-US" dirty="0"/>
          </a:p>
          <a:p>
            <a:r>
              <a:rPr lang="en-US" dirty="0"/>
              <a:t>Project Team</a:t>
            </a:r>
          </a:p>
          <a:p>
            <a:r>
              <a:rPr lang="en-US" dirty="0"/>
              <a:t>Project </a:t>
            </a:r>
            <a:r>
              <a:rPr lang="en-US" dirty="0" smtClean="0"/>
              <a:t>Management</a:t>
            </a:r>
          </a:p>
          <a:p>
            <a:pPr lvl="1"/>
            <a:r>
              <a:rPr lang="en-US" dirty="0" smtClean="0"/>
              <a:t>Risk Management</a:t>
            </a:r>
          </a:p>
          <a:p>
            <a:pPr lvl="1"/>
            <a:r>
              <a:rPr lang="en-US" dirty="0" smtClean="0"/>
              <a:t>Lifecycle Management</a:t>
            </a:r>
            <a:endParaRPr lang="en-US" dirty="0"/>
          </a:p>
          <a:p>
            <a:r>
              <a:rPr lang="en-US" dirty="0" smtClean="0"/>
              <a:t>Behavior </a:t>
            </a:r>
            <a:r>
              <a:rPr lang="en-US" dirty="0"/>
              <a:t>Driven Development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661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Thanks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attention</a:t>
            </a:r>
            <a:r>
              <a:rPr lang="de-DE" dirty="0" smtClean="0"/>
              <a:t>,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 </a:t>
            </a:r>
            <a:r>
              <a:rPr lang="de-DE" dirty="0" err="1" smtClean="0"/>
              <a:t>left</a:t>
            </a:r>
            <a:r>
              <a:rPr lang="de-DE" dirty="0" smtClean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648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7780"/>
            <a:ext cx="12192000" cy="3657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6642" y="207235"/>
            <a:ext cx="10018713" cy="1752599"/>
          </a:xfrm>
        </p:spPr>
        <p:txBody>
          <a:bodyPr/>
          <a:lstStyle/>
          <a:p>
            <a:r>
              <a:rPr lang="de-DE" dirty="0"/>
              <a:t>Vision &amp; </a:t>
            </a:r>
            <a:r>
              <a:rPr lang="de-DE" dirty="0" err="1"/>
              <a:t>Scope</a:t>
            </a:r>
            <a:r>
              <a:rPr lang="de-DE" dirty="0"/>
              <a:t>!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27617" y="1996692"/>
            <a:ext cx="3117066" cy="81794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love</a:t>
            </a:r>
            <a:r>
              <a:rPr lang="de-DE" dirty="0"/>
              <a:t> E-Sports!</a:t>
            </a:r>
          </a:p>
          <a:p>
            <a:pPr marL="3657600" lvl="8" indent="0">
              <a:buNone/>
            </a:pP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787245" y="1996692"/>
            <a:ext cx="253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want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win</a:t>
            </a:r>
            <a:r>
              <a:rPr lang="de-DE" sz="2400" dirty="0"/>
              <a:t>!!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492332" y="1627360"/>
            <a:ext cx="32073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We</a:t>
            </a:r>
            <a:r>
              <a:rPr lang="de-DE" sz="2800" dirty="0"/>
              <a:t> </a:t>
            </a:r>
            <a:r>
              <a:rPr lang="de-DE" sz="2800" dirty="0" err="1"/>
              <a:t>strive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de-DE" sz="2800" dirty="0" err="1"/>
              <a:t>be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</a:t>
            </a:r>
            <a:r>
              <a:rPr lang="de-DE" sz="2800" dirty="0" err="1"/>
              <a:t>best</a:t>
            </a:r>
            <a:r>
              <a:rPr lang="de-DE" sz="2800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826199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782" y="416959"/>
            <a:ext cx="6072674" cy="5994115"/>
          </a:xfrm>
        </p:spPr>
      </p:pic>
      <p:sp>
        <p:nvSpPr>
          <p:cNvPr id="6" name="Pfeil nach links 5"/>
          <p:cNvSpPr/>
          <p:nvPr/>
        </p:nvSpPr>
        <p:spPr>
          <a:xfrm rot="852164">
            <a:off x="7190925" y="4456780"/>
            <a:ext cx="3355391" cy="14153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Open </a:t>
            </a:r>
            <a:r>
              <a:rPr lang="de-DE" dirty="0" err="1"/>
              <a:t>for</a:t>
            </a:r>
            <a:r>
              <a:rPr lang="de-DE" dirty="0"/>
              <a:t> MORE!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7986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Technical </a:t>
            </a:r>
            <a:r>
              <a:rPr lang="de-DE" dirty="0" err="1"/>
              <a:t>Architecture</a:t>
            </a:r>
            <a:endParaRPr lang="en-GB" dirty="0"/>
          </a:p>
        </p:txBody>
      </p:sp>
      <p:sp>
        <p:nvSpPr>
          <p:cNvPr id="16" name="Pfeil nach rechts 15"/>
          <p:cNvSpPr/>
          <p:nvPr/>
        </p:nvSpPr>
        <p:spPr>
          <a:xfrm>
            <a:off x="3245714" y="2999015"/>
            <a:ext cx="1818085" cy="638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</a:t>
            </a:r>
            <a:r>
              <a:rPr lang="de-DE" dirty="0" err="1"/>
              <a:t>request</a:t>
            </a:r>
            <a:endParaRPr lang="de-DE" dirty="0"/>
          </a:p>
        </p:txBody>
      </p:sp>
      <p:sp>
        <p:nvSpPr>
          <p:cNvPr id="17" name="Pfeil nach links 16"/>
          <p:cNvSpPr/>
          <p:nvPr/>
        </p:nvSpPr>
        <p:spPr>
          <a:xfrm>
            <a:off x="3245714" y="3637190"/>
            <a:ext cx="1818085" cy="6667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</a:t>
            </a:r>
            <a:r>
              <a:rPr lang="de-DE" dirty="0" err="1"/>
              <a:t>response</a:t>
            </a:r>
            <a:endParaRPr lang="de-DE" dirty="0"/>
          </a:p>
        </p:txBody>
      </p:sp>
      <p:sp>
        <p:nvSpPr>
          <p:cNvPr id="18" name="Pfeil nach links und rechts 17"/>
          <p:cNvSpPr/>
          <p:nvPr/>
        </p:nvSpPr>
        <p:spPr>
          <a:xfrm>
            <a:off x="6885553" y="3139508"/>
            <a:ext cx="2881313" cy="99536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Repository Pattern (Java </a:t>
            </a:r>
            <a:r>
              <a:rPr lang="de-DE" dirty="0" err="1"/>
              <a:t>Persistence</a:t>
            </a:r>
            <a:r>
              <a:rPr lang="de-DE" dirty="0"/>
              <a:t>)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270968" y="5186909"/>
            <a:ext cx="2092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REST-Webservices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583680" y="5228671"/>
            <a:ext cx="170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Microservices</a:t>
            </a:r>
            <a:endParaRPr lang="de-DE" dirty="0"/>
          </a:p>
        </p:txBody>
      </p:sp>
      <p:cxnSp>
        <p:nvCxnSpPr>
          <p:cNvPr id="8" name="Gerade Verbindung mit Pfeil 7"/>
          <p:cNvCxnSpPr/>
          <p:nvPr/>
        </p:nvCxnSpPr>
        <p:spPr>
          <a:xfrm>
            <a:off x="6583680" y="4835980"/>
            <a:ext cx="763793" cy="309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endCxn id="3" idx="0"/>
          </p:cNvCxnSpPr>
          <p:nvPr/>
        </p:nvCxnSpPr>
        <p:spPr>
          <a:xfrm flipH="1">
            <a:off x="4317273" y="4873751"/>
            <a:ext cx="1035982" cy="3131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5363578" y="4568557"/>
            <a:ext cx="1709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endParaRPr lang="de-DE" dirty="0"/>
          </a:p>
        </p:txBody>
      </p:sp>
      <p:pic>
        <p:nvPicPr>
          <p:cNvPr id="1026" name="Picture 2" descr="https://cdn4.iconfinder.com/data/icons/smart-phones-technologies/512/android-phone-col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244" y="2857979"/>
            <a:ext cx="1701871" cy="170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clipartbest.com/cliparts/LTK/p6E/LTKp6EA5c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4601" y="2803853"/>
            <a:ext cx="1640952" cy="164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9045" y="2731089"/>
            <a:ext cx="1713716" cy="171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326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 dirty="0"/>
              <a:t> Sever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659260"/>
            <a:ext cx="12166357" cy="1562242"/>
          </a:xfrm>
        </p:spPr>
      </p:pic>
    </p:spTree>
    <p:extLst>
      <p:ext uri="{BB962C8B-B14F-4D97-AF65-F5344CB8AC3E}">
        <p14:creationId xmlns:p14="http://schemas.microsoft.com/office/powerpoint/2010/main" val="37776905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/>
              <a:t> Client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028825"/>
            <a:ext cx="12192000" cy="4161174"/>
          </a:xfrm>
        </p:spPr>
      </p:pic>
    </p:spTree>
    <p:extLst>
      <p:ext uri="{BB962C8B-B14F-4D97-AF65-F5344CB8AC3E}">
        <p14:creationId xmlns:p14="http://schemas.microsoft.com/office/powerpoint/2010/main" val="21942448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Metrics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de-DE" dirty="0"/>
              <a:t>Sonar </a:t>
            </a:r>
            <a:r>
              <a:rPr lang="de-DE" dirty="0" err="1"/>
              <a:t>Qube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improve</a:t>
            </a:r>
            <a:r>
              <a:rPr lang="de-DE" dirty="0"/>
              <a:t> </a:t>
            </a:r>
            <a:r>
              <a:rPr lang="de-DE" dirty="0" err="1"/>
              <a:t>security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stability</a:t>
            </a:r>
            <a:endParaRPr lang="de-DE" dirty="0"/>
          </a:p>
          <a:p>
            <a:r>
              <a:rPr lang="de-DE" dirty="0" err="1"/>
              <a:t>Hardcoded</a:t>
            </a:r>
            <a:r>
              <a:rPr lang="de-DE" dirty="0"/>
              <a:t> </a:t>
            </a:r>
            <a:r>
              <a:rPr lang="de-DE" dirty="0" err="1"/>
              <a:t>db</a:t>
            </a:r>
            <a:r>
              <a:rPr lang="de-DE" dirty="0"/>
              <a:t> </a:t>
            </a:r>
            <a:r>
              <a:rPr lang="de-DE" dirty="0" err="1"/>
              <a:t>password</a:t>
            </a:r>
            <a:endParaRPr lang="de-DE" dirty="0"/>
          </a:p>
          <a:p>
            <a:r>
              <a:rPr lang="de-DE" dirty="0"/>
              <a:t>Close all </a:t>
            </a:r>
            <a:r>
              <a:rPr lang="de-DE" dirty="0" err="1"/>
              <a:t>mysql</a:t>
            </a:r>
            <a:r>
              <a:rPr lang="de-DE" dirty="0"/>
              <a:t> Statements</a:t>
            </a:r>
          </a:p>
        </p:txBody>
      </p:sp>
    </p:spTree>
    <p:extLst>
      <p:ext uri="{BB962C8B-B14F-4D97-AF65-F5344CB8AC3E}">
        <p14:creationId xmlns:p14="http://schemas.microsoft.com/office/powerpoint/2010/main" val="2730142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dirty="0" err="1">
                <a:hlinkClick r:id="rId3"/>
              </a:rPr>
              <a:t>lets</a:t>
            </a:r>
            <a:r>
              <a:rPr lang="de-DE" sz="4000" dirty="0">
                <a:hlinkClick r:id="rId3"/>
              </a:rPr>
              <a:t> </a:t>
            </a:r>
            <a:r>
              <a:rPr lang="de-DE" sz="4000" dirty="0" err="1" smtClean="0">
                <a:hlinkClick r:id="rId3"/>
              </a:rPr>
              <a:t>go</a:t>
            </a:r>
            <a:r>
              <a:rPr lang="de-DE" sz="6000" dirty="0" smtClean="0">
                <a:hlinkClick r:id="rId3"/>
              </a:rPr>
              <a:t>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4946210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607</Words>
  <Application>Microsoft Office PowerPoint</Application>
  <PresentationFormat>Breitbild</PresentationFormat>
  <Paragraphs>160</Paragraphs>
  <Slides>20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Corbel</vt:lpstr>
      <vt:lpstr>Wingdings</vt:lpstr>
      <vt:lpstr>Parallax</vt:lpstr>
      <vt:lpstr>Gaming-Bets</vt:lpstr>
      <vt:lpstr>Agenda</vt:lpstr>
      <vt:lpstr>Vision &amp; Scope! </vt:lpstr>
      <vt:lpstr>PowerPoint-Präsentation</vt:lpstr>
      <vt:lpstr>Technical Architecture</vt:lpstr>
      <vt:lpstr>Class Diagram Sever</vt:lpstr>
      <vt:lpstr>Class Diagram Client</vt:lpstr>
      <vt:lpstr>Metrics</vt:lpstr>
      <vt:lpstr>Demo</vt:lpstr>
      <vt:lpstr>Project Team</vt:lpstr>
      <vt:lpstr>Project Management</vt:lpstr>
      <vt:lpstr>Project Management</vt:lpstr>
      <vt:lpstr>Gantt Chart</vt:lpstr>
      <vt:lpstr>PowerPoint-Präsentation</vt:lpstr>
      <vt:lpstr>Risk Management</vt:lpstr>
      <vt:lpstr>Life Cylce Management</vt:lpstr>
      <vt:lpstr>PowerPoint-Präsentation</vt:lpstr>
      <vt:lpstr>Behavior Driven Developement</vt:lpstr>
      <vt:lpstr>.feature File</vt:lpstr>
      <vt:lpstr>Thanks for your attention, are there any questions left?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Gaming-Bets</dc:title>
  <dc:creator>Felix Morsbach</dc:creator>
  <cp:lastModifiedBy>Felix Morsbach</cp:lastModifiedBy>
  <cp:revision>56</cp:revision>
  <dcterms:created xsi:type="dcterms:W3CDTF">2015-12-09T22:47:48Z</dcterms:created>
  <dcterms:modified xsi:type="dcterms:W3CDTF">2016-06-07T12:57:43Z</dcterms:modified>
</cp:coreProperties>
</file>

<file path=docProps/thumbnail.jpeg>
</file>